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3" r:id="rId2"/>
    <p:sldId id="286" r:id="rId3"/>
    <p:sldId id="298" r:id="rId4"/>
    <p:sldId id="315" r:id="rId5"/>
    <p:sldId id="284" r:id="rId6"/>
    <p:sldId id="310" r:id="rId7"/>
    <p:sldId id="311" r:id="rId8"/>
    <p:sldId id="312" r:id="rId9"/>
    <p:sldId id="316" r:id="rId10"/>
    <p:sldId id="313" r:id="rId11"/>
    <p:sldId id="317" r:id="rId12"/>
    <p:sldId id="309" r:id="rId13"/>
    <p:sldId id="314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10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9D2AF-2A66-47F6-B691-CEFD6A1B6F3D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97782-21AB-4D20-A8AB-2DF593A6B0BF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75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/>
          </a:p>
        </p:txBody>
      </p:sp>
      <p:sp>
        <p:nvSpPr>
          <p:cNvPr id="175108" name="Slide Number Placeholder 3"/>
          <p:cNvSpPr txBox="1">
            <a:spLocks noGrp="1"/>
          </p:cNvSpPr>
          <p:nvPr/>
        </p:nvSpPr>
        <p:spPr bwMode="auto">
          <a:xfrm>
            <a:off x="3884240" y="8686512"/>
            <a:ext cx="2972360" cy="45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76" tIns="43238" rIns="86476" bIns="43238" anchor="b"/>
          <a:lstStyle/>
          <a:p>
            <a:pPr algn="r"/>
            <a:fld id="{CFC7E922-627A-4634-9E96-B75BB910CCA5}" type="slidenum">
              <a:rPr lang="en-AU" sz="1100"/>
              <a:pPr algn="r"/>
              <a:t>1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>
              <a:latin typeface="Arial" pitchFamily="34" charset="0"/>
            </a:endParaRPr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/>
            <a:fld id="{5CF1F275-EE9C-4F45-9FAA-341DDCECABDD}" type="slidenum">
              <a:rPr lang="en-AU" sz="1100"/>
              <a:pPr algn="r"/>
              <a:t>10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>
              <a:latin typeface="Arial" pitchFamily="34" charset="0"/>
            </a:endParaRPr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/>
            <a:fld id="{5CF1F275-EE9C-4F45-9FAA-341DDCECABDD}" type="slidenum">
              <a:rPr lang="en-AU" sz="1100"/>
              <a:pPr algn="r"/>
              <a:t>11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75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/>
          </a:p>
        </p:txBody>
      </p:sp>
      <p:sp>
        <p:nvSpPr>
          <p:cNvPr id="175108" name="Slide Number Placeholder 3"/>
          <p:cNvSpPr txBox="1">
            <a:spLocks noGrp="1"/>
          </p:cNvSpPr>
          <p:nvPr/>
        </p:nvSpPr>
        <p:spPr bwMode="auto">
          <a:xfrm>
            <a:off x="3884240" y="8686512"/>
            <a:ext cx="2972360" cy="45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76" tIns="43238" rIns="86476" bIns="43238" anchor="b"/>
          <a:lstStyle/>
          <a:p>
            <a:pPr algn="r"/>
            <a:fld id="{CFC7E922-627A-4634-9E96-B75BB910CCA5}" type="slidenum">
              <a:rPr lang="en-AU" sz="1100"/>
              <a:pPr algn="r"/>
              <a:t>12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>
              <a:latin typeface="Arial" pitchFamily="34" charset="0"/>
            </a:endParaRPr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/>
            <a:fld id="{5CF1F275-EE9C-4F45-9FAA-341DDCECABDD}" type="slidenum">
              <a:rPr lang="en-AU" sz="1100"/>
              <a:pPr algn="r"/>
              <a:t>13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/>
          </a:p>
        </p:txBody>
      </p:sp>
      <p:sp>
        <p:nvSpPr>
          <p:cNvPr id="156676" name="Slide Number Placeholder 3"/>
          <p:cNvSpPr txBox="1">
            <a:spLocks noGrp="1"/>
          </p:cNvSpPr>
          <p:nvPr/>
        </p:nvSpPr>
        <p:spPr bwMode="auto">
          <a:xfrm>
            <a:off x="3884240" y="8686512"/>
            <a:ext cx="2972360" cy="45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76" tIns="43238" rIns="86476" bIns="43238" anchor="b"/>
          <a:lstStyle/>
          <a:p>
            <a:pPr algn="r"/>
            <a:fld id="{C0CB00F5-A556-4A2A-B941-DBBDF8F8143E}" type="slidenum">
              <a:rPr lang="en-AU" sz="1100"/>
              <a:pPr algn="r"/>
              <a:t>2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/>
          </a:p>
        </p:txBody>
      </p:sp>
      <p:sp>
        <p:nvSpPr>
          <p:cNvPr id="164868" name="Slide Number Placeholder 3"/>
          <p:cNvSpPr txBox="1">
            <a:spLocks noGrp="1"/>
          </p:cNvSpPr>
          <p:nvPr/>
        </p:nvSpPr>
        <p:spPr bwMode="auto">
          <a:xfrm>
            <a:off x="3884240" y="8686512"/>
            <a:ext cx="2972360" cy="45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76" tIns="43238" rIns="86476" bIns="43238" anchor="b"/>
          <a:lstStyle/>
          <a:p>
            <a:pPr algn="r"/>
            <a:fld id="{0A5295BC-6BBC-4619-A153-BE53275334E3}" type="slidenum">
              <a:rPr lang="en-AU" sz="1100"/>
              <a:pPr algn="r"/>
              <a:t>3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/>
          </a:p>
        </p:txBody>
      </p:sp>
      <p:sp>
        <p:nvSpPr>
          <p:cNvPr id="164868" name="Slide Number Placeholder 3"/>
          <p:cNvSpPr txBox="1">
            <a:spLocks noGrp="1"/>
          </p:cNvSpPr>
          <p:nvPr/>
        </p:nvSpPr>
        <p:spPr bwMode="auto">
          <a:xfrm>
            <a:off x="3884240" y="8686512"/>
            <a:ext cx="2972360" cy="45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76" tIns="43238" rIns="86476" bIns="43238" anchor="b"/>
          <a:lstStyle/>
          <a:p>
            <a:pPr algn="r"/>
            <a:fld id="{0A5295BC-6BBC-4619-A153-BE53275334E3}" type="slidenum">
              <a:rPr lang="en-AU" sz="1100"/>
              <a:pPr algn="r"/>
              <a:t>4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>
              <a:latin typeface="Arial" pitchFamily="34" charset="0"/>
            </a:endParaRPr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/>
            <a:fld id="{5CF1F275-EE9C-4F45-9FAA-341DDCECABDD}" type="slidenum">
              <a:rPr lang="en-AU" sz="1100"/>
              <a:pPr algn="r"/>
              <a:t>5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>
              <a:latin typeface="Arial" pitchFamily="34" charset="0"/>
            </a:endParaRPr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/>
            <a:fld id="{5CF1F275-EE9C-4F45-9FAA-341DDCECABDD}" type="slidenum">
              <a:rPr lang="en-AU" sz="1100"/>
              <a:pPr algn="r"/>
              <a:t>6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>
              <a:latin typeface="Arial" pitchFamily="34" charset="0"/>
            </a:endParaRPr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/>
            <a:fld id="{5CF1F275-EE9C-4F45-9FAA-341DDCECABDD}" type="slidenum">
              <a:rPr lang="en-AU" sz="1100"/>
              <a:pPr algn="r"/>
              <a:t>7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>
              <a:latin typeface="Arial" pitchFamily="34" charset="0"/>
            </a:endParaRPr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/>
            <a:fld id="{5CF1F275-EE9C-4F45-9FAA-341DDCECABDD}" type="slidenum">
              <a:rPr lang="en-AU" sz="1100"/>
              <a:pPr algn="r"/>
              <a:t>8</a:t>
            </a:fld>
            <a:endParaRPr lang="en-AU" sz="11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dirty="0" smtClean="0">
              <a:latin typeface="Arial" pitchFamily="34" charset="0"/>
            </a:endParaRPr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93" tIns="43247" rIns="86493" bIns="43247" anchor="b"/>
          <a:lstStyle/>
          <a:p>
            <a:pPr algn="r"/>
            <a:fld id="{5CF1F275-EE9C-4F45-9FAA-341DDCECABDD}" type="slidenum">
              <a:rPr lang="en-AU" sz="1100"/>
              <a:pPr algn="r"/>
              <a:t>9</a:t>
            </a:fld>
            <a:endParaRPr lang="en-AU" sz="11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8493D-3714-44C8-8C4E-FE830BA4060B}" type="datetimeFigureOut">
              <a:rPr lang="en-AU" smtClean="0"/>
              <a:pPr/>
              <a:t>30/08/2024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A04DB-C3C7-4B8B-9094-6AE5264077A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5"/>
          <p:cNvSpPr>
            <a:spLocks noChangeArrowheads="1"/>
          </p:cNvSpPr>
          <p:nvPr/>
        </p:nvSpPr>
        <p:spPr bwMode="auto">
          <a:xfrm>
            <a:off x="0" y="681553"/>
            <a:ext cx="9144000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endParaRPr lang="en-US" sz="2400" i="1" dirty="0"/>
          </a:p>
        </p:txBody>
      </p:sp>
      <p:pic>
        <p:nvPicPr>
          <p:cNvPr id="5" name="Picture 4" descr="DSC04262.JPG"/>
          <p:cNvPicPr>
            <a:picLocks noChangeAspect="1"/>
          </p:cNvPicPr>
          <p:nvPr/>
        </p:nvPicPr>
        <p:blipFill>
          <a:blip r:embed="rId3" cstate="print"/>
          <a:srcRect r="43354"/>
          <a:stretch>
            <a:fillRect/>
          </a:stretch>
        </p:blipFill>
        <p:spPr>
          <a:xfrm>
            <a:off x="1" y="0"/>
            <a:ext cx="5179695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64088" y="141480"/>
            <a:ext cx="36004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ea typeface="Calibri" pitchFamily="34" charset="0"/>
                <a:cs typeface="Arial" pitchFamily="34" charset="0"/>
              </a:rPr>
              <a:t>Looking back and looking forward.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ea typeface="Calibri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ea typeface="Calibri" pitchFamily="34" charset="0"/>
                <a:cs typeface="Arial" pitchFamily="34" charset="0"/>
              </a:rPr>
              <a:t>Conclusion of DAY 1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ea typeface="Calibri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ea typeface="Calibri" pitchFamily="34" charset="0"/>
                <a:cs typeface="Arial" pitchFamily="34" charset="0"/>
              </a:rPr>
              <a:t>Greg  Moore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400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ea typeface="Calibri" pitchFamily="34" charset="0"/>
                <a:cs typeface="Arial" pitchFamily="34" charset="0"/>
              </a:rPr>
              <a:t>TREENET SYMPOSIUM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cs typeface="Arial" pitchFamily="34" charset="0"/>
              </a:rPr>
              <a:t>2024</a:t>
            </a:r>
          </a:p>
        </p:txBody>
      </p:sp>
      <p:pic>
        <p:nvPicPr>
          <p:cNvPr id="7" name="Picture 4" descr="UOM-Rev3D_S_sm"/>
          <p:cNvPicPr>
            <a:picLocks noChangeAspect="1" noChangeArrowheads="1"/>
          </p:cNvPicPr>
          <p:nvPr/>
        </p:nvPicPr>
        <p:blipFill>
          <a:blip r:embed="rId4" cstate="print"/>
          <a:srcRect b="25604"/>
          <a:stretch>
            <a:fillRect/>
          </a:stretch>
        </p:blipFill>
        <p:spPr bwMode="auto">
          <a:xfrm>
            <a:off x="6228184" y="3577726"/>
            <a:ext cx="2016224" cy="1383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79512" y="2"/>
            <a:ext cx="863476" cy="60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187451" y="86919"/>
            <a:ext cx="7777163" cy="430887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 sz="2200" dirty="0">
                <a:solidFill>
                  <a:schemeClr val="bg1"/>
                </a:solidFill>
              </a:rPr>
              <a:t>School of </a:t>
            </a:r>
            <a:r>
              <a:rPr lang="en-AU" sz="2200" dirty="0" smtClean="0">
                <a:solidFill>
                  <a:schemeClr val="bg1"/>
                </a:solidFill>
              </a:rPr>
              <a:t>Agriculture, Food </a:t>
            </a:r>
            <a:r>
              <a:rPr lang="en-AU" sz="2200" dirty="0">
                <a:solidFill>
                  <a:schemeClr val="bg1"/>
                </a:solidFill>
              </a:rPr>
              <a:t>and </a:t>
            </a:r>
            <a:r>
              <a:rPr lang="en-AU" sz="2200" dirty="0" smtClean="0">
                <a:solidFill>
                  <a:schemeClr val="bg1"/>
                </a:solidFill>
              </a:rPr>
              <a:t>Ecosystem </a:t>
            </a:r>
            <a:r>
              <a:rPr lang="en-AU" sz="2200" dirty="0">
                <a:solidFill>
                  <a:schemeClr val="bg1"/>
                </a:solidFill>
              </a:rPr>
              <a:t>Sciences - Burnley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81540"/>
            <a:ext cx="871296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Looking to the Future – TREENET and the Urban Forest</a:t>
            </a:r>
          </a:p>
          <a:p>
            <a:r>
              <a:rPr lang="en-AU" sz="2400" dirty="0" smtClean="0"/>
              <a:t>There will be other challenges and battles</a:t>
            </a:r>
          </a:p>
          <a:p>
            <a:endParaRPr lang="en-AU" sz="1200" dirty="0" smtClean="0"/>
          </a:p>
          <a:p>
            <a:r>
              <a:rPr lang="en-AU" sz="2400" b="1" dirty="0" smtClean="0"/>
              <a:t>Community</a:t>
            </a:r>
            <a:r>
              <a:rPr lang="en-AU" sz="2400" dirty="0" smtClean="0"/>
              <a:t>		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Engaging with urban communities 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Engaging with the rural/regional communities 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Address the paradox that those who need and most benefit from 	treed greenspace (lower SES and disadvantaged groups) have 	the least access to it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Engaging with levels of Government LGA/State/Federal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79512" y="2"/>
            <a:ext cx="863476" cy="60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187451" y="86919"/>
            <a:ext cx="7777163" cy="430887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 sz="2200" dirty="0">
                <a:solidFill>
                  <a:schemeClr val="bg1"/>
                </a:solidFill>
              </a:rPr>
              <a:t>School of </a:t>
            </a:r>
            <a:r>
              <a:rPr lang="en-AU" sz="2200" dirty="0" smtClean="0">
                <a:solidFill>
                  <a:schemeClr val="bg1"/>
                </a:solidFill>
              </a:rPr>
              <a:t>Agriculture, Food </a:t>
            </a:r>
            <a:r>
              <a:rPr lang="en-AU" sz="2200" dirty="0">
                <a:solidFill>
                  <a:schemeClr val="bg1"/>
                </a:solidFill>
              </a:rPr>
              <a:t>and </a:t>
            </a:r>
            <a:r>
              <a:rPr lang="en-AU" sz="2200" dirty="0" smtClean="0">
                <a:solidFill>
                  <a:schemeClr val="bg1"/>
                </a:solidFill>
              </a:rPr>
              <a:t>Ecosystem </a:t>
            </a:r>
            <a:r>
              <a:rPr lang="en-AU" sz="2200" dirty="0">
                <a:solidFill>
                  <a:schemeClr val="bg1"/>
                </a:solidFill>
              </a:rPr>
              <a:t>Sciences - Burnley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483518"/>
            <a:ext cx="871296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Looking to the Future – TREENET and the Urban Forest</a:t>
            </a:r>
          </a:p>
          <a:p>
            <a:r>
              <a:rPr lang="en-AU" sz="2400" dirty="0" smtClean="0"/>
              <a:t>There will be other challenges and battles</a:t>
            </a:r>
          </a:p>
          <a:p>
            <a:endParaRPr lang="en-AU" sz="1200" dirty="0" smtClean="0"/>
          </a:p>
          <a:p>
            <a:r>
              <a:rPr lang="en-AU" sz="2400" dirty="0" smtClean="0"/>
              <a:t>TREENET will commit to </a:t>
            </a:r>
            <a:r>
              <a:rPr lang="en-AU" sz="2400" b="1" dirty="0" smtClean="0"/>
              <a:t>Advocacy:</a:t>
            </a:r>
          </a:p>
          <a:p>
            <a:pPr>
              <a:buFont typeface="Arial" pitchFamily="34" charset="0"/>
              <a:buChar char="•"/>
            </a:pPr>
            <a:r>
              <a:rPr lang="en-AU" sz="2400" b="1" dirty="0" smtClean="0"/>
              <a:t>  </a:t>
            </a:r>
            <a:r>
              <a:rPr lang="en-AU" sz="2400" dirty="0" smtClean="0"/>
              <a:t>Targets of advocacy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Its Purpose will be measurably clear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Mechanisms of advocacy – many varied and changing (AI)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Risks of advocacy to reputation, impartiality, bias</a:t>
            </a:r>
          </a:p>
          <a:p>
            <a:pPr>
              <a:buFont typeface="Arial" pitchFamily="34" charset="0"/>
              <a:buChar char="•"/>
            </a:pPr>
            <a:endParaRPr lang="en-AU" sz="1600" dirty="0" smtClean="0"/>
          </a:p>
          <a:p>
            <a:r>
              <a:rPr lang="en-AU" sz="2400" b="1" dirty="0" smtClean="0"/>
              <a:t>Conclusion</a:t>
            </a:r>
          </a:p>
          <a:p>
            <a:r>
              <a:rPr lang="en-AU" sz="2400" dirty="0" smtClean="0"/>
              <a:t>Looking to the future is fraught but can ground and organisation and help plan strategy. TREENET is resilient, relevant and capable. There will be other challenges and battles.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5"/>
          <p:cNvSpPr>
            <a:spLocks noChangeArrowheads="1"/>
          </p:cNvSpPr>
          <p:nvPr/>
        </p:nvSpPr>
        <p:spPr bwMode="auto">
          <a:xfrm>
            <a:off x="0" y="681553"/>
            <a:ext cx="9144000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endParaRPr lang="en-US" sz="2400" i="1" dirty="0"/>
          </a:p>
        </p:txBody>
      </p:sp>
      <p:pic>
        <p:nvPicPr>
          <p:cNvPr id="8704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79512" y="0"/>
            <a:ext cx="863048" cy="60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Text Box 21"/>
          <p:cNvSpPr txBox="1">
            <a:spLocks noChangeArrowheads="1"/>
          </p:cNvSpPr>
          <p:nvPr/>
        </p:nvSpPr>
        <p:spPr bwMode="auto">
          <a:xfrm>
            <a:off x="1188000" y="86410"/>
            <a:ext cx="7776000" cy="461655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/>
            <a:r>
              <a:rPr lang="en-AU" sz="2400" dirty="0">
                <a:solidFill>
                  <a:schemeClr val="bg1"/>
                </a:solidFill>
              </a:rPr>
              <a:t>School of Ecosystem and Forest Sciences - Burnley</a:t>
            </a:r>
          </a:p>
        </p:txBody>
      </p:sp>
      <p:pic>
        <p:nvPicPr>
          <p:cNvPr id="5" name="Picture 4" descr="DSC042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540" y="519522"/>
            <a:ext cx="8220405" cy="4623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2699795" y="1653649"/>
            <a:ext cx="3794125" cy="220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5"/>
          <p:cNvSpPr>
            <a:spLocks noChangeArrowheads="1"/>
          </p:cNvSpPr>
          <p:nvPr/>
        </p:nvSpPr>
        <p:spPr bwMode="auto">
          <a:xfrm>
            <a:off x="0" y="681553"/>
            <a:ext cx="9144000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endParaRPr lang="en-US" sz="2400" i="1" dirty="0"/>
          </a:p>
        </p:txBody>
      </p:sp>
      <p:pic>
        <p:nvPicPr>
          <p:cNvPr id="68611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79512" y="0"/>
            <a:ext cx="863048" cy="60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Text Box 21"/>
          <p:cNvSpPr txBox="1">
            <a:spLocks noChangeArrowheads="1"/>
          </p:cNvSpPr>
          <p:nvPr/>
        </p:nvSpPr>
        <p:spPr bwMode="auto">
          <a:xfrm>
            <a:off x="1188000" y="86410"/>
            <a:ext cx="7776000" cy="461655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/>
            <a:r>
              <a:rPr lang="en-AU" sz="2400" dirty="0">
                <a:solidFill>
                  <a:schemeClr val="bg1"/>
                </a:solidFill>
              </a:rPr>
              <a:t>School of Ecosystem and Forest Sciences - Burnley</a:t>
            </a: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179512" y="818912"/>
            <a:ext cx="878497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25 years of TREENET (</a:t>
            </a:r>
            <a:r>
              <a:rPr kumimoji="0" lang="en-A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ree and </a:t>
            </a:r>
            <a:r>
              <a:rPr kumimoji="0" lang="en-A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oadway </a:t>
            </a:r>
            <a:r>
              <a:rPr kumimoji="0" lang="en-A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xperimental and </a:t>
            </a:r>
            <a:r>
              <a:rPr kumimoji="0" lang="en-A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ducational </a:t>
            </a:r>
            <a:r>
              <a:rPr kumimoji="0" lang="en-A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NET</a:t>
            </a: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work)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A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TREENET pursues dual themes of </a:t>
            </a:r>
            <a:r>
              <a:rPr kumimoji="0" lang="en-A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Research &amp; Education</a:t>
            </a: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A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The dominant theme of the past was water and WSUD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en-A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Climate change emerged in more recent years</a:t>
            </a:r>
            <a:r>
              <a:rPr lang="en-AU" sz="2400" dirty="0" smtClean="0"/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2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2400" b="1" dirty="0" smtClean="0"/>
              <a:t>TREENET has been both follower and leader in providing a forum for the discussion of relevant concerns in urban forestry.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AU" sz="1200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AU" sz="2400" dirty="0" smtClean="0"/>
              <a:t> TREENET is effective in picking up trends and providing  data-rich information to urban tree managers</a:t>
            </a:r>
            <a:endParaRPr kumimoji="0" lang="en-A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5"/>
          <p:cNvSpPr>
            <a:spLocks noChangeArrowheads="1"/>
          </p:cNvSpPr>
          <p:nvPr/>
        </p:nvSpPr>
        <p:spPr bwMode="auto">
          <a:xfrm>
            <a:off x="0" y="681553"/>
            <a:ext cx="9144000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endParaRPr lang="en-US" sz="2400" i="1" dirty="0"/>
          </a:p>
        </p:txBody>
      </p:sp>
      <p:pic>
        <p:nvPicPr>
          <p:cNvPr id="7680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07504" y="0"/>
            <a:ext cx="935056" cy="60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Text Box 21"/>
          <p:cNvSpPr txBox="1">
            <a:spLocks noChangeArrowheads="1"/>
          </p:cNvSpPr>
          <p:nvPr/>
        </p:nvSpPr>
        <p:spPr bwMode="auto">
          <a:xfrm>
            <a:off x="1188000" y="86410"/>
            <a:ext cx="7776000" cy="461655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/>
            <a:r>
              <a:rPr lang="en-AU" sz="2400" dirty="0">
                <a:solidFill>
                  <a:schemeClr val="bg1"/>
                </a:solidFill>
              </a:rPr>
              <a:t>School of Ecosystem and Forest Sciences - Burnley</a:t>
            </a:r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07504" y="573072"/>
            <a:ext cx="8856984" cy="437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Looking to the Future – TREENET and the Urban Forest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Climate change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and its consequences will be the greatest challenge to the urban forest and those managing it in the coming fifty years. There will be several aspects:</a:t>
            </a:r>
          </a:p>
          <a:p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Temperature 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Rainfall/Effective precipitation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Pests and diseases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Heat waves and related illnesses and deaths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Urban and peri-urban fires and fire management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Accessing and using data that informs climate change decisions</a:t>
            </a:r>
            <a:endParaRPr kumimoji="0" lang="en-A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5"/>
          <p:cNvSpPr>
            <a:spLocks noChangeArrowheads="1"/>
          </p:cNvSpPr>
          <p:nvPr/>
        </p:nvSpPr>
        <p:spPr bwMode="auto">
          <a:xfrm>
            <a:off x="0" y="681553"/>
            <a:ext cx="9144000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endParaRPr lang="en-US" sz="2400" i="1" dirty="0"/>
          </a:p>
        </p:txBody>
      </p:sp>
      <p:pic>
        <p:nvPicPr>
          <p:cNvPr id="7680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0" y="0"/>
            <a:ext cx="1042560" cy="60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Text Box 21"/>
          <p:cNvSpPr txBox="1">
            <a:spLocks noChangeArrowheads="1"/>
          </p:cNvSpPr>
          <p:nvPr/>
        </p:nvSpPr>
        <p:spPr bwMode="auto">
          <a:xfrm>
            <a:off x="1188000" y="86410"/>
            <a:ext cx="7776000" cy="461655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/>
            <a:r>
              <a:rPr lang="en-AU" sz="2400" dirty="0">
                <a:solidFill>
                  <a:schemeClr val="bg1"/>
                </a:solidFill>
              </a:rPr>
              <a:t>School of Ecosystem and Forest Sciences - Burnley</a:t>
            </a:r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07504" y="906451"/>
            <a:ext cx="8856984" cy="326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Looking to the Future – TREENET and the Urban Forest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Where </a:t>
            </a:r>
            <a:r>
              <a:rPr lang="en-US" sz="2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climate change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hits hard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the urban forest will be vital to the resilience and sustainability of urban ecosystems and their communities.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We should be planning and paying for changes in canopy cover now rather than retro-fitting an urban forest at a time of crisis.</a:t>
            </a:r>
            <a:endParaRPr kumimoji="0" lang="en-A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07504" y="2"/>
            <a:ext cx="935484" cy="60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187451" y="86919"/>
            <a:ext cx="7777163" cy="430887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 sz="2200" dirty="0">
                <a:solidFill>
                  <a:schemeClr val="bg1"/>
                </a:solidFill>
              </a:rPr>
              <a:t>School of </a:t>
            </a:r>
            <a:r>
              <a:rPr lang="en-AU" sz="2200" dirty="0" smtClean="0">
                <a:solidFill>
                  <a:schemeClr val="bg1"/>
                </a:solidFill>
              </a:rPr>
              <a:t>Agriculture, Food </a:t>
            </a:r>
            <a:r>
              <a:rPr lang="en-AU" sz="2200" dirty="0">
                <a:solidFill>
                  <a:schemeClr val="bg1"/>
                </a:solidFill>
              </a:rPr>
              <a:t>and </a:t>
            </a:r>
            <a:r>
              <a:rPr lang="en-AU" sz="2200" dirty="0" smtClean="0">
                <a:solidFill>
                  <a:schemeClr val="bg1"/>
                </a:solidFill>
              </a:rPr>
              <a:t>Ecosystem </a:t>
            </a:r>
            <a:r>
              <a:rPr lang="en-AU" sz="2200" dirty="0">
                <a:solidFill>
                  <a:schemeClr val="bg1"/>
                </a:solidFill>
              </a:rPr>
              <a:t>Sciences - Burnley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81540"/>
            <a:ext cx="87129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Looking to the Future – TREENET and the Urban Forest</a:t>
            </a:r>
          </a:p>
          <a:p>
            <a:r>
              <a:rPr lang="en-AU" sz="2400" dirty="0" smtClean="0"/>
              <a:t>There will be other challenges and battles</a:t>
            </a:r>
          </a:p>
          <a:p>
            <a:endParaRPr lang="en-AU" sz="1200" dirty="0" smtClean="0"/>
          </a:p>
          <a:p>
            <a:r>
              <a:rPr lang="en-AU" sz="2400" dirty="0" smtClean="0"/>
              <a:t>The urban forest will be competing for </a:t>
            </a:r>
            <a:r>
              <a:rPr lang="en-AU" sz="2400" b="1" dirty="0" smtClean="0"/>
              <a:t>space</a:t>
            </a:r>
            <a:r>
              <a:rPr lang="en-AU" sz="2400" dirty="0" smtClean="0"/>
              <a:t>:</a:t>
            </a:r>
          </a:p>
          <a:p>
            <a:r>
              <a:rPr lang="en-AU" sz="2400" dirty="0" smtClean="0"/>
              <a:t> </a:t>
            </a:r>
            <a:endParaRPr lang="en-AU" sz="2400" dirty="0"/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There will be fierce competition and battles for both </a:t>
            </a:r>
            <a:r>
              <a:rPr lang="en-AU" sz="2400" b="1" dirty="0" smtClean="0"/>
              <a:t>Above and 	Below ground space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Against desperate and greedy </a:t>
            </a:r>
            <a:r>
              <a:rPr lang="en-AU" sz="2400" b="1" dirty="0" smtClean="0"/>
              <a:t>Development</a:t>
            </a:r>
            <a:r>
              <a:rPr lang="en-AU" sz="2400" dirty="0" smtClean="0"/>
              <a:t> policies/practices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Against roads, carparks and general infrastructure</a:t>
            </a:r>
          </a:p>
          <a:p>
            <a:pPr>
              <a:buFont typeface="Arial" pitchFamily="34" charset="0"/>
              <a:buChar char="•"/>
            </a:pPr>
            <a:endParaRPr lang="en-AU" sz="1200" dirty="0" smtClean="0"/>
          </a:p>
          <a:p>
            <a:r>
              <a:rPr lang="en-AU" sz="2400" dirty="0" smtClean="0"/>
              <a:t>We are currently losing these battles in most States and in some cases the </a:t>
            </a:r>
            <a:r>
              <a:rPr lang="en-AU" sz="2400" b="1" dirty="0" smtClean="0"/>
              <a:t>battle for space has not even commenced</a:t>
            </a:r>
            <a:r>
              <a:rPr lang="en-AU" sz="2400" dirty="0" smtClean="0"/>
              <a:t>.</a:t>
            </a:r>
            <a:endParaRPr lang="en-A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79512" y="2"/>
            <a:ext cx="863476" cy="60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187451" y="86919"/>
            <a:ext cx="7777163" cy="430887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 sz="2200" dirty="0">
                <a:solidFill>
                  <a:schemeClr val="bg1"/>
                </a:solidFill>
              </a:rPr>
              <a:t>School of </a:t>
            </a:r>
            <a:r>
              <a:rPr lang="en-AU" sz="2200" dirty="0" smtClean="0">
                <a:solidFill>
                  <a:schemeClr val="bg1"/>
                </a:solidFill>
              </a:rPr>
              <a:t>Agriculture, Food </a:t>
            </a:r>
            <a:r>
              <a:rPr lang="en-AU" sz="2200" dirty="0">
                <a:solidFill>
                  <a:schemeClr val="bg1"/>
                </a:solidFill>
              </a:rPr>
              <a:t>and </a:t>
            </a:r>
            <a:r>
              <a:rPr lang="en-AU" sz="2200" dirty="0" smtClean="0">
                <a:solidFill>
                  <a:schemeClr val="bg1"/>
                </a:solidFill>
              </a:rPr>
              <a:t>Ecosystem </a:t>
            </a:r>
            <a:r>
              <a:rPr lang="en-AU" sz="2200" dirty="0">
                <a:solidFill>
                  <a:schemeClr val="bg1"/>
                </a:solidFill>
              </a:rPr>
              <a:t>Sciences - Burnley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81540"/>
            <a:ext cx="87129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Looking to the Future – TREENET and the Urban Forest</a:t>
            </a:r>
          </a:p>
          <a:p>
            <a:r>
              <a:rPr lang="en-AU" sz="2400" dirty="0" smtClean="0"/>
              <a:t>There will be other challenges and battles</a:t>
            </a:r>
          </a:p>
          <a:p>
            <a:endParaRPr lang="en-AU" sz="1200" dirty="0" smtClean="0"/>
          </a:p>
          <a:p>
            <a:r>
              <a:rPr lang="en-AU" sz="2400" b="1" dirty="0" smtClean="0"/>
              <a:t>Urban soils </a:t>
            </a:r>
            <a:r>
              <a:rPr lang="en-AU" sz="2400" dirty="0" smtClean="0"/>
              <a:t>are rarely mentioned when it comes to the future management of urban forests:</a:t>
            </a:r>
          </a:p>
          <a:p>
            <a:r>
              <a:rPr lang="en-AU" sz="1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Effects of Climate change		  Soil micro-fauna/flora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Soil moisture			  Competing for Space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Sustainability</a:t>
            </a:r>
          </a:p>
          <a:p>
            <a:pPr>
              <a:buFont typeface="Arial" pitchFamily="34" charset="0"/>
              <a:buChar char="•"/>
            </a:pPr>
            <a:endParaRPr lang="en-AU" sz="1200" dirty="0" smtClean="0"/>
          </a:p>
          <a:p>
            <a:r>
              <a:rPr lang="en-AU" sz="2400" b="1" dirty="0" smtClean="0"/>
              <a:t>If we don’t protect our soils, there is a real danger that we will lose them, they will degrade or we will lose control of them.	</a:t>
            </a:r>
            <a:r>
              <a:rPr lang="en-AU" sz="2400" dirty="0" smtClean="0"/>
              <a:t>	</a:t>
            </a:r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79512" y="2"/>
            <a:ext cx="863476" cy="60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187451" y="86919"/>
            <a:ext cx="7777163" cy="430887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 sz="2200" dirty="0">
                <a:solidFill>
                  <a:schemeClr val="bg1"/>
                </a:solidFill>
              </a:rPr>
              <a:t>School of </a:t>
            </a:r>
            <a:r>
              <a:rPr lang="en-AU" sz="2200" dirty="0" smtClean="0">
                <a:solidFill>
                  <a:schemeClr val="bg1"/>
                </a:solidFill>
              </a:rPr>
              <a:t>Agriculture, Food </a:t>
            </a:r>
            <a:r>
              <a:rPr lang="en-AU" sz="2200" dirty="0">
                <a:solidFill>
                  <a:schemeClr val="bg1"/>
                </a:solidFill>
              </a:rPr>
              <a:t>and </a:t>
            </a:r>
            <a:r>
              <a:rPr lang="en-AU" sz="2200" dirty="0" smtClean="0">
                <a:solidFill>
                  <a:schemeClr val="bg1"/>
                </a:solidFill>
              </a:rPr>
              <a:t>Ecosystem </a:t>
            </a:r>
            <a:r>
              <a:rPr lang="en-AU" sz="2200" dirty="0">
                <a:solidFill>
                  <a:schemeClr val="bg1"/>
                </a:solidFill>
              </a:rPr>
              <a:t>Sciences - Burnley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81540"/>
            <a:ext cx="8712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Looking to the Future – TREENET and the Urban Forest</a:t>
            </a:r>
          </a:p>
          <a:p>
            <a:r>
              <a:rPr lang="en-AU" sz="2400" dirty="0" smtClean="0"/>
              <a:t>There will be other challenges and battles</a:t>
            </a:r>
          </a:p>
          <a:p>
            <a:endParaRPr lang="en-AU" sz="1200" dirty="0" smtClean="0"/>
          </a:p>
          <a:p>
            <a:r>
              <a:rPr lang="en-AU" sz="2400" dirty="0" smtClean="0"/>
              <a:t>It is hard to believe that </a:t>
            </a:r>
            <a:r>
              <a:rPr lang="en-AU" sz="2400" b="1" dirty="0" smtClean="0"/>
              <a:t>water</a:t>
            </a:r>
            <a:r>
              <a:rPr lang="en-AU" sz="2400" dirty="0" smtClean="0"/>
              <a:t> will not be a more pressing matter as climate changes:	</a:t>
            </a:r>
          </a:p>
          <a:p>
            <a:endParaRPr lang="en-AU" sz="1200" dirty="0" smtClean="0"/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Cost  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Type of water – potable, stormwater, grey water, mined, recycled....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Competing for water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Harvesting – how, where, why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Pavement types and purposes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Too much water and flooding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79512" y="2"/>
            <a:ext cx="863476" cy="60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187451" y="86919"/>
            <a:ext cx="7777163" cy="430887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 sz="2200" dirty="0">
                <a:solidFill>
                  <a:schemeClr val="bg1"/>
                </a:solidFill>
              </a:rPr>
              <a:t>School of </a:t>
            </a:r>
            <a:r>
              <a:rPr lang="en-AU" sz="2200" dirty="0" smtClean="0">
                <a:solidFill>
                  <a:schemeClr val="bg1"/>
                </a:solidFill>
              </a:rPr>
              <a:t>Agriculture, Food </a:t>
            </a:r>
            <a:r>
              <a:rPr lang="en-AU" sz="2200" dirty="0">
                <a:solidFill>
                  <a:schemeClr val="bg1"/>
                </a:solidFill>
              </a:rPr>
              <a:t>and </a:t>
            </a:r>
            <a:r>
              <a:rPr lang="en-AU" sz="2200" dirty="0" smtClean="0">
                <a:solidFill>
                  <a:schemeClr val="bg1"/>
                </a:solidFill>
              </a:rPr>
              <a:t>Ecosystem </a:t>
            </a:r>
            <a:r>
              <a:rPr lang="en-AU" sz="2200" dirty="0">
                <a:solidFill>
                  <a:schemeClr val="bg1"/>
                </a:solidFill>
              </a:rPr>
              <a:t>Sciences - Burnley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915566"/>
            <a:ext cx="871296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Looking to the Future – TREENET and the Urban Forest</a:t>
            </a:r>
          </a:p>
          <a:p>
            <a:r>
              <a:rPr lang="en-AU" sz="2400" dirty="0" smtClean="0"/>
              <a:t>There will be other challenges and battles</a:t>
            </a:r>
          </a:p>
          <a:p>
            <a:endParaRPr lang="en-AU" sz="1200" dirty="0" smtClean="0"/>
          </a:p>
          <a:p>
            <a:r>
              <a:rPr lang="en-AU" sz="2400" b="1" dirty="0" smtClean="0"/>
              <a:t>Economy/funding</a:t>
            </a:r>
            <a:r>
              <a:rPr lang="en-AU" sz="2400" dirty="0" smtClean="0"/>
              <a:t>	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Who will fund the urban forest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Federal , State, Local Government, private sector, combination ???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How will funds be made available – grants, subsidies, tax breaks???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The tension between trees and public benefit but owner cost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Cost/benefit analyses of the urban forest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The cost of closer scrutiny by government/community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UOM-Rev3D_S_sm"/>
          <p:cNvPicPr>
            <a:picLocks noChangeAspect="1" noChangeArrowheads="1"/>
          </p:cNvPicPr>
          <p:nvPr/>
        </p:nvPicPr>
        <p:blipFill>
          <a:blip r:embed="rId3" cstate="print"/>
          <a:srcRect b="25604"/>
          <a:stretch>
            <a:fillRect/>
          </a:stretch>
        </p:blipFill>
        <p:spPr bwMode="auto">
          <a:xfrm>
            <a:off x="179512" y="2"/>
            <a:ext cx="863476" cy="60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187451" y="86919"/>
            <a:ext cx="7777163" cy="430887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 sz="2200" dirty="0">
                <a:solidFill>
                  <a:schemeClr val="bg1"/>
                </a:solidFill>
              </a:rPr>
              <a:t>School of </a:t>
            </a:r>
            <a:r>
              <a:rPr lang="en-AU" sz="2200" dirty="0" smtClean="0">
                <a:solidFill>
                  <a:schemeClr val="bg1"/>
                </a:solidFill>
              </a:rPr>
              <a:t>Agriculture, Food </a:t>
            </a:r>
            <a:r>
              <a:rPr lang="en-AU" sz="2200" dirty="0">
                <a:solidFill>
                  <a:schemeClr val="bg1"/>
                </a:solidFill>
              </a:rPr>
              <a:t>and </a:t>
            </a:r>
            <a:r>
              <a:rPr lang="en-AU" sz="2200" dirty="0" smtClean="0">
                <a:solidFill>
                  <a:schemeClr val="bg1"/>
                </a:solidFill>
              </a:rPr>
              <a:t>Ecosystem </a:t>
            </a:r>
            <a:r>
              <a:rPr lang="en-AU" sz="2200" dirty="0">
                <a:solidFill>
                  <a:schemeClr val="bg1"/>
                </a:solidFill>
              </a:rPr>
              <a:t>Sciences - Burnley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81540"/>
            <a:ext cx="87129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Looking to the Future – TREENET and the Urban Forest</a:t>
            </a:r>
          </a:p>
          <a:p>
            <a:r>
              <a:rPr lang="en-AU" sz="2400" dirty="0" smtClean="0"/>
              <a:t>There will be other challenges and battles</a:t>
            </a:r>
          </a:p>
          <a:p>
            <a:endParaRPr lang="en-AU" sz="1200" dirty="0" smtClean="0"/>
          </a:p>
          <a:p>
            <a:r>
              <a:rPr lang="en-AU" sz="2400" b="1" dirty="0" smtClean="0"/>
              <a:t>TIME FRAMES</a:t>
            </a:r>
          </a:p>
          <a:p>
            <a:r>
              <a:rPr lang="en-AU" sz="1200" dirty="0" smtClean="0"/>
              <a:t> </a:t>
            </a:r>
          </a:p>
          <a:p>
            <a:r>
              <a:rPr lang="en-AU" sz="2400" dirty="0" smtClean="0"/>
              <a:t>There are also matters dealing with</a:t>
            </a:r>
            <a:r>
              <a:rPr lang="en-AU" sz="2400" b="1" dirty="0" smtClean="0"/>
              <a:t> time frames </a:t>
            </a:r>
            <a:r>
              <a:rPr lang="en-AU" sz="2400" dirty="0" smtClean="0"/>
              <a:t>in relation to the urban forest			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Human lifespans and time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Political/Planning cycles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Tree lifespans and time</a:t>
            </a:r>
          </a:p>
          <a:p>
            <a:pPr>
              <a:buFont typeface="Arial" pitchFamily="34" charset="0"/>
              <a:buChar char="•"/>
            </a:pPr>
            <a:r>
              <a:rPr lang="en-AU" sz="2400" dirty="0" smtClean="0"/>
              <a:t>  Dealing with short term visions and long term treescapes	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613</Words>
  <Application>Microsoft Office PowerPoint</Application>
  <PresentationFormat>On-screen Show (16:9)</PresentationFormat>
  <Paragraphs>128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gmmoore</dc:creator>
  <cp:lastModifiedBy>gmmoore</cp:lastModifiedBy>
  <cp:revision>16</cp:revision>
  <dcterms:created xsi:type="dcterms:W3CDTF">2024-07-31T09:22:31Z</dcterms:created>
  <dcterms:modified xsi:type="dcterms:W3CDTF">2024-08-30T09:31:12Z</dcterms:modified>
</cp:coreProperties>
</file>